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9" r:id="rId10"/>
    <p:sldId id="281" r:id="rId11"/>
  </p:sldIdLst>
  <p:sldSz cx="12192000" cy="6858000"/>
  <p:notesSz cx="6858000" cy="9144000"/>
  <p:custShowLst>
    <p:custShow name="Custom Show 1" id="0">
      <p:sldLst>
        <p:sld r:id="rId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33"/>
    <a:srgbClr val="88A255"/>
    <a:srgbClr val="08C8F1"/>
    <a:srgbClr val="2BDACA"/>
    <a:srgbClr val="35A615"/>
    <a:srgbClr val="AF60CE"/>
    <a:srgbClr val="A044C6"/>
    <a:srgbClr val="3B98FC"/>
    <a:srgbClr val="FA5743"/>
    <a:srgbClr val="FFBB6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-60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761915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4898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93798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91393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91605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08756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79702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860567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827506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24475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413208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81F04-A8E1-49DD-BF45-CABC0B490E29}" type="datetimeFigureOut">
              <a:rPr lang="en-IN" smtClean="0"/>
              <a:pPr/>
              <a:t>06-02-2020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4D452-BC0D-43AB-9ED7-EC40AC8F0E1D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59821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yptoknowmics.com/wax-dapp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yptoknowmics.com/wax-dapp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cryptoknowmics.com/loom-dapp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ryptoknowmics.com/wax-dapps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s://www.cryptoknowmics.com/wax-dapp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official-zoin.org/career-prospects-in-cryptocurrencies/" TargetMode="External"/><Relationship Id="rId4" Type="http://schemas.openxmlformats.org/officeDocument/2006/relationships/hyperlink" Target="https://www.cryptoknowmic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7730" y="1480085"/>
            <a:ext cx="4796540" cy="7279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43200" y="2316480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B4A5F3"/>
                </a:solidFill>
                <a:latin typeface="Pristina" panose="03060402040406080204" pitchFamily="66" charset="0"/>
              </a:rPr>
              <a:t>Crypto world at your finger tips!</a:t>
            </a:r>
            <a:endParaRPr lang="en-IN" sz="4800" dirty="0">
              <a:solidFill>
                <a:srgbClr val="B4A5F3"/>
              </a:solidFill>
              <a:latin typeface="Pristina" panose="0306040204040608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6409503"/>
            <a:ext cx="12204000" cy="4484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59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 advTm="11933">
        <p:blinds dir="vert"/>
      </p:transition>
    </mc:Choice>
    <mc:Fallback>
      <p:transition spd="slow" advTm="1193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10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14004" y="98664"/>
            <a:ext cx="2121093" cy="553998"/>
            <a:chOff x="802640" y="542945"/>
            <a:chExt cx="2121093" cy="553998"/>
          </a:xfrm>
        </p:grpSpPr>
        <p:sp>
          <p:nvSpPr>
            <p:cNvPr id="8" name="TextBox 7"/>
            <p:cNvSpPr txBox="1"/>
            <p:nvPr/>
          </p:nvSpPr>
          <p:spPr>
            <a:xfrm>
              <a:off x="802640" y="542945"/>
              <a:ext cx="212109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3000" b="1" dirty="0">
                  <a:solidFill>
                    <a:srgbClr val="64A6F8"/>
                  </a:solidFill>
                  <a:latin typeface="Barlow ExtraBold" panose="00000900000000000000" pitchFamily="2" charset="0"/>
                </a:rPr>
                <a:t>Contact us 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894080" y="1087120"/>
              <a:ext cx="2029653" cy="0"/>
            </a:xfrm>
            <a:prstGeom prst="line">
              <a:avLst/>
            </a:prstGeom>
            <a:ln w="38100">
              <a:solidFill>
                <a:srgbClr val="B4A5F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333" y="1071647"/>
            <a:ext cx="78053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Barlow" panose="00000500000000000000" pitchFamily="2" charset="0"/>
              </a:rPr>
              <a:t>For any further queries or clarifications please contact at </a:t>
            </a:r>
          </a:p>
          <a:p>
            <a:endParaRPr lang="en-US" sz="2400" dirty="0" err="1">
              <a:solidFill>
                <a:schemeClr val="bg1"/>
              </a:solidFill>
              <a:latin typeface="Barlow" panose="000005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032" y="2342147"/>
            <a:ext cx="40201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</a:rPr>
              <a:t>- listing@cryptoknowmics.com</a:t>
            </a:r>
          </a:p>
          <a:p>
            <a:r>
              <a:rPr lang="en-IN" sz="2400" dirty="0">
                <a:solidFill>
                  <a:schemeClr val="bg1"/>
                </a:solidFill>
              </a:rPr>
              <a:t>- info@cryptoknowmics.com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37684" y="2342147"/>
            <a:ext cx="3725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</a:rPr>
              <a:t>- www.cryptoknowmics.com</a:t>
            </a:r>
          </a:p>
          <a:p>
            <a:r>
              <a:rPr lang="en-IN" sz="2400" dirty="0">
                <a:solidFill>
                  <a:schemeClr val="bg1"/>
                </a:solidFill>
              </a:rPr>
              <a:t>- www.cryptoknowmics.io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6162" y="4908783"/>
            <a:ext cx="9439675" cy="11704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8466" y="1951585"/>
            <a:ext cx="1484379" cy="2865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7684" y="1869290"/>
            <a:ext cx="1740412" cy="45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40908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744">
        <p15:prstTrans prst="pageCurlDouble"/>
      </p:transition>
    </mc:Choice>
    <mc:Fallback>
      <p:transition spd="slow" advClick="0" advTm="87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L -2.91667E-6 0.1738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892" y="-226363"/>
            <a:ext cx="12424655" cy="662502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59" y="0"/>
            <a:ext cx="6483109" cy="640995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1104880" y="-169817"/>
            <a:ext cx="649413" cy="712762"/>
            <a:chOff x="11104880" y="-81500"/>
            <a:chExt cx="649413" cy="624445"/>
          </a:xfrm>
        </p:grpSpPr>
        <p:sp>
          <p:nvSpPr>
            <p:cNvPr id="16" name="Rectangle 15"/>
            <p:cNvSpPr/>
            <p:nvPr/>
          </p:nvSpPr>
          <p:spPr>
            <a:xfrm>
              <a:off x="11104880" y="-81500"/>
              <a:ext cx="649413" cy="573332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>
                  <a:solidFill>
                    <a:schemeClr val="bg1"/>
                  </a:solidFill>
                  <a:latin typeface="Barlow" panose="00000500000000000000" pitchFamily="2" charset="0"/>
                </a:rPr>
                <a:t>2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02640" y="1246984"/>
            <a:ext cx="3342640" cy="497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B4A5F3"/>
                </a:solidFill>
              </a:rPr>
              <a:t>Cryptoknowmics</a:t>
            </a:r>
            <a:r>
              <a:rPr lang="en-US" sz="2400" dirty="0" smtClean="0">
                <a:solidFill>
                  <a:srgbClr val="B4A5F3"/>
                </a:solidFill>
              </a:rPr>
              <a:t> is an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innovative decentralized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platform that serves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almost every aspect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of the crypto space.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It aims to be the top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destination and the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largest media portal in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the crypto world and the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all-in-one solution for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information and services </a:t>
            </a:r>
          </a:p>
          <a:p>
            <a:r>
              <a:rPr lang="en-US" sz="2400" dirty="0" smtClean="0">
                <a:solidFill>
                  <a:srgbClr val="B4A5F3"/>
                </a:solidFill>
              </a:rPr>
              <a:t>for the industry.</a:t>
            </a:r>
            <a:endParaRPr lang="en-IN" sz="2400" dirty="0">
              <a:solidFill>
                <a:srgbClr val="B4A5F3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" y="6409503"/>
            <a:ext cx="12204000" cy="448497"/>
            <a:chOff x="-1" y="6409503"/>
            <a:chExt cx="12204000" cy="448497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" y="6409503"/>
              <a:ext cx="12204000" cy="448497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4643519" y="6409503"/>
              <a:ext cx="2904962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IN" dirty="0" smtClean="0">
                  <a:solidFill>
                    <a:srgbClr val="B4A5F3"/>
                  </a:solidFill>
                  <a:latin typeface="Barlow" panose="00000500000000000000" pitchFamily="2" charset="0"/>
                </a:rPr>
                <a:t>www.cryptoknowmics.com</a:t>
              </a:r>
              <a:endParaRPr lang="en-IN" dirty="0">
                <a:solidFill>
                  <a:srgbClr val="B4A5F3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87829" y="248194"/>
            <a:ext cx="3749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1"/>
                </a:solidFill>
              </a:rPr>
              <a:t>ABOUT US</a:t>
            </a:r>
            <a:endParaRPr lang="en-US" sz="4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766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9621">
        <p:blinds dir="vert"/>
      </p:transition>
    </mc:Choice>
    <mc:Fallback>
      <p:transition spd="slow" advClick="0" advTm="962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04880" y="0"/>
            <a:ext cx="784846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>
                  <a:solidFill>
                    <a:schemeClr val="bg1"/>
                  </a:solidFill>
                  <a:latin typeface="Barlow" panose="00000500000000000000" pitchFamily="2" charset="0"/>
                </a:rPr>
                <a:t>3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43519" y="6409503"/>
            <a:ext cx="35107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36914" y="600891"/>
            <a:ext cx="92746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Why WAX DECENTRALISED APPS Succeeds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8354" y="2377440"/>
            <a:ext cx="95489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 </a:t>
            </a:r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decentralized application</a:t>
            </a:r>
            <a:r>
              <a:rPr lang="en-US" sz="3200" dirty="0" smtClean="0">
                <a:solidFill>
                  <a:schemeClr val="bg1"/>
                </a:solidFill>
              </a:rPr>
              <a:t> (</a:t>
            </a:r>
            <a:r>
              <a:rPr lang="en-US" sz="3200" dirty="0" err="1" smtClean="0">
                <a:solidFill>
                  <a:schemeClr val="bg1"/>
                </a:solidFill>
              </a:rPr>
              <a:t>Dapp</a:t>
            </a:r>
            <a:r>
              <a:rPr lang="en-US" sz="3200" dirty="0" smtClean="0">
                <a:solidFill>
                  <a:schemeClr val="bg1"/>
                </a:solidFill>
              </a:rPr>
              <a:t>, </a:t>
            </a:r>
            <a:r>
              <a:rPr lang="en-US" sz="3200" dirty="0" err="1" smtClean="0">
                <a:solidFill>
                  <a:schemeClr val="bg1"/>
                </a:solidFill>
              </a:rPr>
              <a:t>dApp</a:t>
            </a:r>
            <a:r>
              <a:rPr lang="en-US" sz="3200" dirty="0" smtClean="0">
                <a:solidFill>
                  <a:schemeClr val="bg1"/>
                </a:solidFill>
              </a:rPr>
              <a:t> or </a:t>
            </a:r>
            <a:r>
              <a:rPr lang="en-US" sz="3200" dirty="0" err="1" smtClean="0">
                <a:solidFill>
                  <a:schemeClr val="bg1"/>
                </a:solidFill>
              </a:rPr>
              <a:t>DApp</a:t>
            </a:r>
            <a:r>
              <a:rPr lang="en-US" sz="3200" dirty="0" smtClean="0">
                <a:solidFill>
                  <a:schemeClr val="bg1"/>
                </a:solidFill>
              </a:rPr>
              <a:t>) is an application that is controlled by numerous clients on a decentralized system with trustless conventions. They are intended to keep away from any single purpose of disappointment. </a:t>
            </a:r>
          </a:p>
        </p:txBody>
      </p:sp>
    </p:spTree>
    <p:extLst>
      <p:ext uri="{BB962C8B-B14F-4D97-AF65-F5344CB8AC3E}">
        <p14:creationId xmlns:p14="http://schemas.microsoft.com/office/powerpoint/2010/main" xmlns="" val="37000076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15170">
        <p15:prstTrans prst="pageCurlDouble"/>
      </p:transition>
    </mc:Choice>
    <mc:Fallback>
      <p:transition spd="slow" advClick="0" advTm="151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4</a:t>
              </a:r>
              <a:endParaRPr lang="en-IN" sz="24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66206" y="439036"/>
            <a:ext cx="113330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Understand The Background Of Top WAX </a:t>
            </a:r>
            <a:r>
              <a:rPr lang="en-US" sz="4000" dirty="0" err="1" smtClean="0">
                <a:solidFill>
                  <a:schemeClr val="bg1"/>
                </a:solidFill>
              </a:rPr>
              <a:t>Dapps</a:t>
            </a:r>
            <a:r>
              <a:rPr lang="en-US" sz="4000" dirty="0" smtClean="0">
                <a:solidFill>
                  <a:schemeClr val="bg1"/>
                </a:solidFill>
              </a:rPr>
              <a:t> Now.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5394" y="1959429"/>
            <a:ext cx="1029353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The </a:t>
            </a:r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WAX </a:t>
            </a:r>
            <a:r>
              <a:rPr lang="en-US" sz="3200" u="sng" dirty="0" err="1" smtClean="0">
                <a:solidFill>
                  <a:schemeClr val="bg1"/>
                </a:solidFill>
                <a:hlinkClick r:id="rId3"/>
              </a:rPr>
              <a:t>blockchain</a:t>
            </a:r>
            <a:r>
              <a:rPr lang="en-US" sz="3200" dirty="0" smtClean="0">
                <a:solidFill>
                  <a:schemeClr val="bg1"/>
                </a:solidFill>
              </a:rPr>
              <a:t> is a stage containing a lot of </a:t>
            </a:r>
            <a:r>
              <a:rPr lang="en-US" sz="3200" dirty="0" err="1" smtClean="0">
                <a:solidFill>
                  <a:schemeClr val="bg1"/>
                </a:solidFill>
              </a:rPr>
              <a:t>microservices</a:t>
            </a:r>
            <a:r>
              <a:rPr lang="en-US" sz="3200" dirty="0" smtClean="0">
                <a:solidFill>
                  <a:schemeClr val="bg1"/>
                </a:solidFill>
              </a:rPr>
              <a:t> proposed to purchase, sell and make tokenized resources and virtual things snappy, cheap, and simple way. The WAX </a:t>
            </a:r>
            <a:r>
              <a:rPr lang="en-US" sz="3200" dirty="0" err="1" smtClean="0">
                <a:solidFill>
                  <a:schemeClr val="bg1"/>
                </a:solidFill>
              </a:rPr>
              <a:t>microservices</a:t>
            </a:r>
            <a:r>
              <a:rPr lang="en-US" sz="3200" dirty="0" smtClean="0">
                <a:solidFill>
                  <a:schemeClr val="bg1"/>
                </a:solidFill>
              </a:rPr>
              <a:t> are intended for </a:t>
            </a:r>
            <a:r>
              <a:rPr lang="en-US" sz="3200" dirty="0" err="1" smtClean="0">
                <a:solidFill>
                  <a:schemeClr val="bg1"/>
                </a:solidFill>
              </a:rPr>
              <a:t>dApp</a:t>
            </a:r>
            <a:r>
              <a:rPr lang="en-US" sz="3200" dirty="0" smtClean="0">
                <a:solidFill>
                  <a:schemeClr val="bg1"/>
                </a:solidFill>
              </a:rPr>
              <a:t> engineers. In the event that you are a crypto fan searching for </a:t>
            </a:r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Top WAX </a:t>
            </a:r>
            <a:r>
              <a:rPr lang="en-US" sz="3200" u="sng" dirty="0" err="1" smtClean="0">
                <a:solidFill>
                  <a:schemeClr val="bg1"/>
                </a:solidFill>
                <a:hlinkClick r:id="rId3"/>
              </a:rPr>
              <a:t>Dapps</a:t>
            </a:r>
            <a:r>
              <a:rPr lang="en-US" sz="3200" dirty="0" smtClean="0">
                <a:solidFill>
                  <a:schemeClr val="bg1"/>
                </a:solidFill>
              </a:rPr>
              <a:t>, at that point </a:t>
            </a:r>
            <a:r>
              <a:rPr lang="en-US" sz="3200" dirty="0" err="1" smtClean="0">
                <a:solidFill>
                  <a:schemeClr val="bg1"/>
                </a:solidFill>
              </a:rPr>
              <a:t>Cryptoknowmics</a:t>
            </a:r>
            <a:r>
              <a:rPr lang="en-US" sz="3200" dirty="0" smtClean="0">
                <a:solidFill>
                  <a:schemeClr val="bg1"/>
                </a:solidFill>
              </a:rPr>
              <a:t> is the best stage. </a:t>
            </a:r>
            <a:r>
              <a:rPr lang="en-US" sz="3200" dirty="0" err="1" smtClean="0">
                <a:solidFill>
                  <a:schemeClr val="bg1"/>
                </a:solidFill>
              </a:rPr>
              <a:t>Cryptoknowmics</a:t>
            </a:r>
            <a:r>
              <a:rPr lang="en-US" sz="3200" dirty="0" smtClean="0">
                <a:solidFill>
                  <a:schemeClr val="bg1"/>
                </a:solidFill>
              </a:rPr>
              <a:t> is a main stage that gives the most refreshed data on </a:t>
            </a:r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WAX decentralized applications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292429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9988">
        <p15:prstTrans prst="pageCurlDouble"/>
      </p:transition>
    </mc:Choice>
    <mc:Fallback>
      <p:transition spd="slow" advClick="0" advTm="99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449269" y="0"/>
            <a:ext cx="3416808" cy="6409944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5</a:t>
              </a:r>
              <a:endParaRPr lang="en-IN" sz="24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8160" y="618564"/>
            <a:ext cx="112001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The Secret Of TOP LOOM </a:t>
            </a:r>
            <a:r>
              <a:rPr lang="en-US" sz="5400" dirty="0" smtClean="0">
                <a:solidFill>
                  <a:schemeClr val="bg1"/>
                </a:solidFill>
              </a:rPr>
              <a:t>DAPPS</a:t>
            </a:r>
            <a:endParaRPr lang="en-US" sz="5400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647" y="1896036"/>
            <a:ext cx="1067696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3000" dirty="0" smtClean="0">
                <a:solidFill>
                  <a:schemeClr val="bg1"/>
                </a:solidFill>
              </a:rPr>
              <a:t> </a:t>
            </a:r>
            <a:r>
              <a:rPr lang="en-US" sz="3200" u="sng" dirty="0" smtClean="0">
                <a:solidFill>
                  <a:schemeClr val="bg1"/>
                </a:solidFill>
                <a:hlinkClick r:id="rId4"/>
              </a:rPr>
              <a:t>Top </a:t>
            </a:r>
            <a:r>
              <a:rPr lang="en-US" sz="3200" u="sng" dirty="0" smtClean="0">
                <a:solidFill>
                  <a:schemeClr val="bg1"/>
                </a:solidFill>
                <a:hlinkClick r:id="rId4"/>
              </a:rPr>
              <a:t>Loom </a:t>
            </a:r>
            <a:r>
              <a:rPr lang="en-US" sz="3200" u="sng" dirty="0" err="1" smtClean="0">
                <a:solidFill>
                  <a:schemeClr val="bg1"/>
                </a:solidFill>
                <a:hlinkClick r:id="rId4"/>
              </a:rPr>
              <a:t>Dapps</a:t>
            </a:r>
            <a:r>
              <a:rPr lang="en-US" sz="3200" dirty="0" smtClean="0">
                <a:solidFill>
                  <a:schemeClr val="bg1"/>
                </a:solidFill>
              </a:rPr>
              <a:t> Network is a token disseminated on the </a:t>
            </a:r>
            <a:r>
              <a:rPr lang="en-US" sz="3200" u="sng" dirty="0" err="1" smtClean="0">
                <a:solidFill>
                  <a:schemeClr val="bg1"/>
                </a:solidFill>
                <a:hlinkClick r:id="rId4"/>
              </a:rPr>
              <a:t>Ethereum</a:t>
            </a:r>
            <a:r>
              <a:rPr lang="en-US" sz="3200" u="sng" dirty="0" smtClean="0">
                <a:solidFill>
                  <a:schemeClr val="bg1"/>
                </a:solidFill>
                <a:hlinkClick r:id="rId4"/>
              </a:rPr>
              <a:t> stage</a:t>
            </a:r>
            <a:r>
              <a:rPr lang="en-US" sz="3200" dirty="0" smtClean="0">
                <a:solidFill>
                  <a:schemeClr val="bg1"/>
                </a:solidFill>
              </a:rPr>
              <a:t>. Today, </a:t>
            </a:r>
            <a:r>
              <a:rPr lang="en-US" sz="3200" dirty="0" err="1" smtClean="0">
                <a:solidFill>
                  <a:schemeClr val="bg1"/>
                </a:solidFill>
              </a:rPr>
              <a:t>Binance</a:t>
            </a:r>
            <a:r>
              <a:rPr lang="en-US" sz="3200" dirty="0" smtClean="0">
                <a:solidFill>
                  <a:schemeClr val="bg1"/>
                </a:solidFill>
              </a:rPr>
              <a:t> is the most dynamic trade that is exchanging with the Loom Network. In the event that you are a crypto lover searching for top Loom </a:t>
            </a:r>
            <a:r>
              <a:rPr lang="en-US" sz="3200" dirty="0" err="1" smtClean="0">
                <a:solidFill>
                  <a:schemeClr val="bg1"/>
                </a:solidFill>
              </a:rPr>
              <a:t>Dapps</a:t>
            </a:r>
            <a:r>
              <a:rPr lang="en-US" sz="3200" dirty="0" smtClean="0">
                <a:solidFill>
                  <a:schemeClr val="bg1"/>
                </a:solidFill>
              </a:rPr>
              <a:t>, at that point </a:t>
            </a:r>
            <a:r>
              <a:rPr lang="en-US" sz="3200" dirty="0" err="1" smtClean="0">
                <a:solidFill>
                  <a:schemeClr val="bg1"/>
                </a:solidFill>
              </a:rPr>
              <a:t>Cryptoknowmics</a:t>
            </a:r>
            <a:r>
              <a:rPr lang="en-US" sz="3200" dirty="0" smtClean="0">
                <a:solidFill>
                  <a:schemeClr val="bg1"/>
                </a:solidFill>
              </a:rPr>
              <a:t> is the one stop answer for all your crypto-related needs. </a:t>
            </a:r>
            <a:r>
              <a:rPr lang="en-US" sz="3200" u="sng" dirty="0" err="1" smtClean="0">
                <a:solidFill>
                  <a:schemeClr val="bg1"/>
                </a:solidFill>
                <a:hlinkClick r:id="rId4"/>
              </a:rPr>
              <a:t>Cryptoknowmics</a:t>
            </a:r>
            <a:r>
              <a:rPr lang="en-US" sz="3200" u="sng" dirty="0" smtClean="0">
                <a:solidFill>
                  <a:schemeClr val="bg1"/>
                </a:solidFill>
                <a:hlinkClick r:id="rId4"/>
              </a:rPr>
              <a:t> </a:t>
            </a:r>
            <a:r>
              <a:rPr lang="en-US" sz="3200" dirty="0" smtClean="0">
                <a:solidFill>
                  <a:schemeClr val="bg1"/>
                </a:solidFill>
              </a:rPr>
              <a:t>is a main stage that gives most refreshed data on </a:t>
            </a:r>
            <a:r>
              <a:rPr lang="en-US" sz="3200" u="sng" dirty="0" smtClean="0">
                <a:solidFill>
                  <a:schemeClr val="bg1"/>
                </a:solidFill>
                <a:hlinkClick r:id="rId4"/>
              </a:rPr>
              <a:t>Loom decentralized applications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1514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4799">
        <p15:prstTrans prst="pageCurlDouble"/>
      </p:transition>
    </mc:Choice>
    <mc:Fallback>
      <p:transition spd="slow" advClick="0" advTm="47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28438 0.0011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6</a:t>
              </a:r>
              <a:endParaRPr lang="en-IN" sz="24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05395" y="886048"/>
            <a:ext cx="10136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Simple Guidance For You In IOST </a:t>
            </a:r>
            <a:r>
              <a:rPr lang="en-US" sz="3200" dirty="0" err="1" smtClean="0">
                <a:solidFill>
                  <a:schemeClr val="bg1"/>
                </a:solidFill>
              </a:rPr>
              <a:t>Decentralised</a:t>
            </a:r>
            <a:r>
              <a:rPr lang="en-US" sz="3200" dirty="0" smtClean="0">
                <a:solidFill>
                  <a:schemeClr val="bg1"/>
                </a:solidFill>
              </a:rPr>
              <a:t> Apps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5395" y="2135129"/>
            <a:ext cx="93924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IOST decentralized Apps</a:t>
            </a:r>
            <a:r>
              <a:rPr lang="en-US" sz="3200" dirty="0" smtClean="0">
                <a:solidFill>
                  <a:schemeClr val="bg1"/>
                </a:solidFill>
              </a:rPr>
              <a:t> arrange that chips away at "Verification of Believability" (</a:t>
            </a:r>
            <a:r>
              <a:rPr lang="en-US" sz="3200" dirty="0" err="1" smtClean="0">
                <a:solidFill>
                  <a:schemeClr val="bg1"/>
                </a:solidFill>
              </a:rPr>
              <a:t>PoB</a:t>
            </a:r>
            <a:r>
              <a:rPr lang="en-US" sz="3200" dirty="0" smtClean="0">
                <a:solidFill>
                  <a:schemeClr val="bg1"/>
                </a:solidFill>
              </a:rPr>
              <a:t>) agreement calculation. Its essential objective is to frame the hidden engineering for online administrations that meet the versatility and security needs of a </a:t>
            </a:r>
            <a:r>
              <a:rPr lang="en-US" sz="3200" u="sng" dirty="0" smtClean="0">
                <a:solidFill>
                  <a:schemeClr val="bg1"/>
                </a:solidFill>
                <a:hlinkClick r:id="rId3"/>
              </a:rPr>
              <a:t>decentralized economy</a:t>
            </a:r>
            <a:r>
              <a:rPr lang="en-US" sz="3200" dirty="0" smtClean="0">
                <a:solidFill>
                  <a:schemeClr val="bg1"/>
                </a:solidFill>
              </a:rPr>
              <a:t>.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25270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27">
        <p15:prstTrans prst="pageCurlDouble"/>
      </p:transition>
    </mc:Choice>
    <mc:Fallback>
      <p:transition spd="slow" advClick="0" advTm="30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7</a:t>
              </a:r>
              <a:endParaRPr lang="en-IN" sz="24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92332" y="640080"/>
            <a:ext cx="104352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Skills That You Can Learn From Top I0ST </a:t>
            </a:r>
            <a:r>
              <a:rPr lang="en-US" sz="4800" dirty="0" err="1" smtClean="0">
                <a:solidFill>
                  <a:schemeClr val="bg1"/>
                </a:solidFill>
              </a:rPr>
              <a:t>Dapps</a:t>
            </a:r>
            <a:r>
              <a:rPr lang="en-US" sz="480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514" y="2351314"/>
            <a:ext cx="11430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IOST is a 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decentralized </a:t>
            </a:r>
            <a:r>
              <a:rPr lang="en-US" sz="2800" u="sng" dirty="0" err="1" smtClean="0">
                <a:solidFill>
                  <a:schemeClr val="bg1"/>
                </a:solidFill>
                <a:hlinkClick r:id="rId4"/>
              </a:rPr>
              <a:t>blockchain</a:t>
            </a:r>
            <a:r>
              <a:rPr lang="en-US" sz="2800" dirty="0" smtClean="0">
                <a:solidFill>
                  <a:schemeClr val="bg1"/>
                </a:solidFill>
              </a:rPr>
              <a:t> organize that takes a shot at "Confirmation of Believability" (</a:t>
            </a:r>
            <a:r>
              <a:rPr lang="en-US" sz="2800" dirty="0" err="1" smtClean="0">
                <a:solidFill>
                  <a:schemeClr val="bg1"/>
                </a:solidFill>
              </a:rPr>
              <a:t>PoB</a:t>
            </a:r>
            <a:r>
              <a:rPr lang="en-US" sz="2800" dirty="0" smtClean="0">
                <a:solidFill>
                  <a:schemeClr val="bg1"/>
                </a:solidFill>
              </a:rPr>
              <a:t>) agreement calculation. Its essential objective is to frame the hidden design for online administrations that meet the versatility and security needs of a 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decentralized economy</a:t>
            </a:r>
            <a:r>
              <a:rPr lang="en-US" sz="2800" dirty="0" smtClean="0">
                <a:solidFill>
                  <a:schemeClr val="bg1"/>
                </a:solidFill>
              </a:rPr>
              <a:t>. On the off chance that you are a 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crypto devotee</a:t>
            </a:r>
            <a:r>
              <a:rPr lang="en-US" sz="2800" dirty="0" smtClean="0">
                <a:solidFill>
                  <a:schemeClr val="bg1"/>
                </a:solidFill>
              </a:rPr>
              <a:t> searching for 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top IOST </a:t>
            </a:r>
            <a:r>
              <a:rPr lang="en-US" sz="2800" u="sng" dirty="0" err="1" smtClean="0">
                <a:solidFill>
                  <a:schemeClr val="bg1"/>
                </a:solidFill>
                <a:hlinkClick r:id="rId4"/>
              </a:rPr>
              <a:t>Dapps</a:t>
            </a:r>
            <a:r>
              <a:rPr lang="en-US" sz="2800" dirty="0" smtClean="0">
                <a:solidFill>
                  <a:schemeClr val="bg1"/>
                </a:solidFill>
              </a:rPr>
              <a:t>, at that point </a:t>
            </a:r>
            <a:r>
              <a:rPr lang="en-US" sz="2800" u="sng" dirty="0" err="1" smtClean="0">
                <a:solidFill>
                  <a:schemeClr val="bg1"/>
                </a:solidFill>
                <a:hlinkClick r:id="rId4"/>
              </a:rPr>
              <a:t>Cryptoknowmics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 </a:t>
            </a:r>
            <a:r>
              <a:rPr lang="en-US" sz="2800" dirty="0" smtClean="0">
                <a:solidFill>
                  <a:schemeClr val="bg1"/>
                </a:solidFill>
              </a:rPr>
              <a:t>is the best stage for all your crypto-related needs. </a:t>
            </a:r>
            <a:r>
              <a:rPr lang="en-US" sz="2800" dirty="0" err="1" smtClean="0">
                <a:solidFill>
                  <a:schemeClr val="bg1"/>
                </a:solidFill>
              </a:rPr>
              <a:t>Cryptoknowmics</a:t>
            </a:r>
            <a:r>
              <a:rPr lang="en-US" sz="2800" dirty="0" smtClean="0">
                <a:solidFill>
                  <a:schemeClr val="bg1"/>
                </a:solidFill>
              </a:rPr>
              <a:t> is the main stage that gives the most refreshed data on </a:t>
            </a:r>
            <a:r>
              <a:rPr lang="en-US" sz="2800" u="sng" dirty="0" smtClean="0">
                <a:solidFill>
                  <a:schemeClr val="bg1"/>
                </a:solidFill>
                <a:hlinkClick r:id="rId4"/>
              </a:rPr>
              <a:t>IOST decentralized applications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57485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7881">
        <p15:prstTrans prst="pageCurlDouble"/>
      </p:transition>
    </mc:Choice>
    <mc:Fallback>
      <p:transition spd="slow" advClick="0" advTm="78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449269" y="17063"/>
            <a:ext cx="3416808" cy="6375818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1024198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8</a:t>
              </a:r>
              <a:endParaRPr lang="en-IN" sz="2400" dirty="0">
                <a:solidFill>
                  <a:schemeClr val="bg1"/>
                </a:solidFill>
                <a:latin typeface="Barlow" panose="00000500000000000000" pitchFamily="2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71990" y="186921"/>
            <a:ext cx="3316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Conclusion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1116" y="1637414"/>
            <a:ext cx="101647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The appearance of cryptocurrency and Bitcoin has sparked a debate about its future. Despite recent </a:t>
            </a:r>
            <a:r>
              <a:rPr lang="en-US" sz="3200" b="1" dirty="0" err="1">
                <a:solidFill>
                  <a:schemeClr val="bg1"/>
                </a:solidFill>
                <a:hlinkClick r:id="rId4"/>
              </a:rPr>
              <a:t>altcoin</a:t>
            </a:r>
            <a:r>
              <a:rPr lang="en-US" sz="3200" b="1" dirty="0">
                <a:solidFill>
                  <a:schemeClr val="bg1"/>
                </a:solidFill>
                <a:hlinkClick r:id="rId4"/>
              </a:rPr>
              <a:t> news</a:t>
            </a:r>
            <a:r>
              <a:rPr lang="en-US" sz="3200" dirty="0">
                <a:solidFill>
                  <a:schemeClr val="bg1"/>
                </a:solidFill>
              </a:rPr>
              <a:t> and issues, the success of bitcoin has inspired the creation of alternative </a:t>
            </a:r>
            <a:r>
              <a:rPr lang="en-US" sz="3200" dirty="0" err="1">
                <a:solidFill>
                  <a:schemeClr val="bg1"/>
                </a:solidFill>
              </a:rPr>
              <a:t>cryptocurrencies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06996" y="3669515"/>
            <a:ext cx="21305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Source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549" y="4880344"/>
            <a:ext cx="1099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hlinkClick r:id="rId5"/>
              </a:rPr>
              <a:t>https://official-zoin.org/career-prospects-in-cryptocurrencies/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082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926">
        <p15:prstTrans prst="pageCurlDouble"/>
      </p:transition>
    </mc:Choice>
    <mc:Fallback>
      <p:transition spd="slow" advClick="0" advTm="39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28438 0.0011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0435" y="1010407"/>
            <a:ext cx="5151130" cy="4837186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1104880" y="0"/>
            <a:ext cx="649413" cy="648586"/>
            <a:chOff x="11104880" y="0"/>
            <a:chExt cx="649413" cy="648586"/>
          </a:xfrm>
        </p:grpSpPr>
        <p:sp>
          <p:nvSpPr>
            <p:cNvPr id="16" name="Rectangle 15"/>
            <p:cNvSpPr/>
            <p:nvPr/>
          </p:nvSpPr>
          <p:spPr>
            <a:xfrm>
              <a:off x="11104880" y="0"/>
              <a:ext cx="649413" cy="648586"/>
            </a:xfrm>
            <a:prstGeom prst="rect">
              <a:avLst/>
            </a:prstGeom>
            <a:solidFill>
              <a:srgbClr val="9561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104880" y="81280"/>
              <a:ext cx="609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dirty="0" smtClean="0">
                  <a:solidFill>
                    <a:schemeClr val="bg1"/>
                  </a:solidFill>
                  <a:latin typeface="Barlow" panose="00000500000000000000" pitchFamily="2" charset="0"/>
                </a:rPr>
                <a:t>9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124421" y="3152001"/>
            <a:ext cx="194316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3400" b="1" dirty="0">
                <a:solidFill>
                  <a:schemeClr val="bg1"/>
                </a:solidFill>
                <a:latin typeface="Barlow ExtraBold" panose="00000900000000000000" pitchFamily="2" charset="0"/>
              </a:rPr>
              <a:t>Features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43519" y="6409503"/>
            <a:ext cx="29049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IN" dirty="0" smtClean="0">
                <a:solidFill>
                  <a:srgbClr val="B4A5F3"/>
                </a:solidFill>
                <a:latin typeface="Barlow" panose="00000500000000000000" pitchFamily="2" charset="0"/>
              </a:rPr>
              <a:t>www.cryptoknowmics.com</a:t>
            </a:r>
            <a:endParaRPr lang="en-IN" dirty="0">
              <a:solidFill>
                <a:srgbClr val="B4A5F3"/>
              </a:solidFill>
              <a:latin typeface="Barlow" panose="00000500000000000000" pitchFamily="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234316" y="829496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Crypto news and articles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408921" y="1792929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Market &amp; price analysis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009650" y="2756362"/>
            <a:ext cx="252668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ICO listing and rating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33450" y="3719795"/>
            <a:ext cx="2586985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Tokens and coin listing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631950" y="4722983"/>
            <a:ext cx="255484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err="1"/>
              <a:t>DApp</a:t>
            </a:r>
            <a:r>
              <a:rPr lang="en-IN" dirty="0"/>
              <a:t> listing &amp; review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2178658" y="5655288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Crypto gaming platform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7195192" y="846944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Exchange &amp; wallet listing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005202" y="1810377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Crypto discussion forum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8650299" y="2773810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Crypto jobs marketplace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634397" y="3737243"/>
            <a:ext cx="2777877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Airdrop and event listing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7976393" y="4740431"/>
            <a:ext cx="1891508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/>
              <a:t>ICO Launchpad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179807" y="5672736"/>
            <a:ext cx="3469143" cy="36182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err="1"/>
              <a:t>Blockchain</a:t>
            </a:r>
            <a:r>
              <a:rPr lang="en-IN" dirty="0"/>
              <a:t> tutorials and courses</a:t>
            </a:r>
          </a:p>
        </p:txBody>
      </p:sp>
    </p:spTree>
    <p:extLst>
      <p:ext uri="{BB962C8B-B14F-4D97-AF65-F5344CB8AC3E}">
        <p14:creationId xmlns:p14="http://schemas.microsoft.com/office/powerpoint/2010/main" xmlns="" val="2619885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9700">
        <p15:prstTrans prst="pageCurlDouble"/>
      </p:transition>
    </mc:Choice>
    <mc:Fallback>
      <p:transition spd="slow" advClick="0" advTm="97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422</Words>
  <Application>Microsoft Office PowerPoint</Application>
  <PresentationFormat>Custom</PresentationFormat>
  <Paragraphs>66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  <vt:variant>
        <vt:lpstr>Custom Shows</vt:lpstr>
      </vt:variant>
      <vt:variant>
        <vt:i4>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Prahlad</dc:creator>
  <cp:lastModifiedBy>rini mitra</cp:lastModifiedBy>
  <cp:revision>117</cp:revision>
  <dcterms:created xsi:type="dcterms:W3CDTF">2019-07-26T05:32:35Z</dcterms:created>
  <dcterms:modified xsi:type="dcterms:W3CDTF">2020-02-06T06:28:58Z</dcterms:modified>
</cp:coreProperties>
</file>